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ill Sans MT" panose="020B0502020104020203" pitchFamily="34" charset="0"/>
      <p:regular r:id="rId28"/>
      <p:bold r:id="rId29"/>
      <p:italic r:id="rId30"/>
      <p:boldItalic r:id="rId31"/>
    </p:embeddedFont>
    <p:embeddedFont>
      <p:font typeface="Lato" panose="020B0604020202020204" charset="0"/>
      <p:regular r:id="rId32"/>
      <p:bold r:id="rId33"/>
      <p:italic r:id="rId34"/>
      <p:boldItalic r:id="rId35"/>
    </p:embeddedFont>
    <p:embeddedFont>
      <p:font typeface="Lato Light" panose="020B0604020202020204" charset="0"/>
      <p:regular r:id="rId36"/>
      <p:italic r:id="rId37"/>
    </p:embeddedFont>
    <p:embeddedFont>
      <p:font typeface="League Spartan" panose="020B0604020202020204" charset="0"/>
      <p:bold r:id="rId38"/>
    </p:embeddedFont>
    <p:embeddedFont>
      <p:font typeface="Open Sans Light" panose="020B030603050402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cmAuthor id="2" name="Karen" initials="KS" lastIdx="20" clrIdx="1"/>
  <p:cmAuthor id="3" name="Jenny Barksfield" initials="JB" lastIdx="19" clrIdx="2"/>
  <p:cmAuthor id="4" name="Jenny Fox" initials="J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60" d="100"/>
          <a:sy n="60" d="100"/>
        </p:scale>
        <p:origin x="91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10/06/2021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a:p>
            <a:endParaRPr lang="en-GB" b="0" i="0" dirty="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10/06/2021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10/06/2021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10/06/2021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10/06/2021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10/06/2021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10/06/2021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10/06/2021</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10/06/2021</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10/06/2021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10/06/2021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start</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12" name="TextBox 11">
            <a:extLst>
              <a:ext uri="{FF2B5EF4-FFF2-40B4-BE49-F238E27FC236}">
                <a16:creationId xmlns:a16="http://schemas.microsoft.com/office/drawing/2014/main"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did we find out?</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What do you notice about the lists?</a:t>
            </a: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Click here to reveal some things to think 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Click here to reveal some things to think 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Looking after ourselves</a:t>
            </a: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a:latin typeface="Lato" panose="020F0502020204030203" pitchFamily="34" charset="0"/>
                <a:ea typeface="Lato" panose="020F0502020204030203" pitchFamily="34" charset="0"/>
                <a:cs typeface="Lato" panose="020F0502020204030203" pitchFamily="34" charset="0"/>
              </a:rPr>
              <a:t>Activities for health </a:t>
            </a:r>
            <a:r>
              <a:rPr lang="en-US" sz="2800" dirty="0">
                <a:latin typeface="Lato" panose="020F0502020204030203" pitchFamily="34" charset="0"/>
                <a:ea typeface="Lato" panose="020F0502020204030203" pitchFamily="34" charset="0"/>
                <a:cs typeface="Lato" panose="020F0502020204030203" pitchFamily="34" charset="0"/>
              </a:rPr>
              <a:t>cards (</a:t>
            </a:r>
            <a:r>
              <a:rPr lang="en-US" sz="2800" b="1" dirty="0">
                <a:latin typeface="Lato" panose="020F0502020204030203" pitchFamily="34" charset="0"/>
                <a:ea typeface="Lato" panose="020F0502020204030203" pitchFamily="34" charset="0"/>
                <a:cs typeface="Lato" panose="020F0502020204030203" pitchFamily="34" charset="0"/>
              </a:rPr>
              <a:t>Resource 1</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This time, </a:t>
            </a:r>
            <a:r>
              <a:rPr lang="en-US" sz="2800" dirty="0" err="1">
                <a:latin typeface="Lato" panose="020F0502020204030203" pitchFamily="34" charset="0"/>
                <a:ea typeface="Lato" panose="020F0502020204030203" pitchFamily="34" charset="0"/>
                <a:cs typeface="Lato" panose="020F0502020204030203" pitchFamily="34" charset="0"/>
              </a:rPr>
              <a:t>organise</a:t>
            </a:r>
            <a:r>
              <a:rPr lang="en-US" sz="2800" dirty="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You could </a:t>
            </a:r>
            <a:r>
              <a:rPr lang="en-US" sz="2800" dirty="0" err="1">
                <a:latin typeface="Lato" panose="020F0502020204030203" pitchFamily="34" charset="0"/>
                <a:ea typeface="Lato" panose="020F0502020204030203" pitchFamily="34" charset="0"/>
                <a:cs typeface="Lato" panose="020F0502020204030203" pitchFamily="34" charset="0"/>
              </a:rPr>
              <a:t>colour</a:t>
            </a:r>
            <a:r>
              <a:rPr lang="en-US" sz="2800" dirty="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Reflection time</a:t>
            </a: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a:latin typeface="Lato" panose="020B0604020202020204" charset="0"/>
                <a:ea typeface="Lato" panose="020B0604020202020204" charset="0"/>
                <a:cs typeface="Lato" panose="020B0604020202020204" charset="0"/>
              </a:rPr>
              <a:t>Look at the </a:t>
            </a:r>
            <a:r>
              <a:rPr lang="en-GB" sz="2800" b="1" dirty="0">
                <a:latin typeface="Lato" panose="020B0604020202020204" charset="0"/>
                <a:ea typeface="Lato" panose="020B0604020202020204" charset="0"/>
                <a:cs typeface="Lato" panose="020B0604020202020204" charset="0"/>
              </a:rPr>
              <a:t>Helpful for mental health list (Resource 2 </a:t>
            </a:r>
            <a:r>
              <a:rPr lang="en-GB" sz="2800" dirty="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Changing feelings</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Emotions and feelings change throughout the day and over time. Taking care of our mental health helps us to manage. </a:t>
            </a: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Feelings can grow or get stronger with time.</a:t>
            </a: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Usually feelings that don’t feel so good, don’t last long. </a:t>
            </a: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Mental health – asking for help</a:t>
            </a: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Expressing and talking about feelings — especially those that don’t feel so good, seem very strong, or go on for a long time — is an important part of mental health care. It is usual 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a:latin typeface="Lato" panose="020B0604020202020204" charset="0"/>
                <a:ea typeface="Lato" panose="020B0604020202020204" charset="0"/>
                <a:cs typeface="Lato" panose="020B0604020202020204" charset="0"/>
              </a:rPr>
              <a:t>Read Sasha’s story on the next slide. What could help Sasha? </a:t>
            </a: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Sasha’s story</a:t>
            </a: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a:latin typeface="Lato" panose="020B0604020202020204" charset="0"/>
                <a:ea typeface="Lato" panose="020B0604020202020204" charset="0"/>
                <a:cs typeface="Lato" panose="020B0604020202020204" charset="0"/>
              </a:rPr>
              <a:t>Dear Diary,</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 </a:t>
            </a:r>
            <a:r>
              <a:rPr lang="en-US" sz="2400" dirty="0">
                <a:latin typeface="Lato" panose="020B0604020202020204" charset="0"/>
                <a:ea typeface="Lato" panose="020B0604020202020204" charset="0"/>
                <a:cs typeface="Lato" panose="020B0604020202020204" charset="0"/>
              </a:rPr>
              <a:t>can feel my body tense, my teeth chatter and I notice my fists clench. I feel shaky. </a:t>
            </a:r>
          </a:p>
          <a:p>
            <a:endParaRPr lang="en-US" sz="2400" dirty="0">
              <a:latin typeface="Lato" panose="020B0604020202020204" charset="0"/>
              <a:ea typeface="Lato" panose="020B0604020202020204" charset="0"/>
              <a:cs typeface="Lato" panose="020B0604020202020204" charset="0"/>
            </a:endParaRPr>
          </a:p>
          <a:p>
            <a:r>
              <a:rPr lang="en-US" sz="2400" dirty="0">
                <a:latin typeface="Lato" panose="020B0604020202020204" charset="0"/>
                <a:ea typeface="Lato" panose="020B0604020202020204" charset="0"/>
                <a:cs typeface="Lato" panose="020B0604020202020204" charset="0"/>
              </a:rPr>
              <a:t>I am concerned. </a:t>
            </a:r>
            <a:r>
              <a:rPr lang="en-GB" sz="2400" dirty="0">
                <a:latin typeface="Lato" panose="020B0604020202020204" charset="0"/>
                <a:ea typeface="Lato" panose="020B0604020202020204" charset="0"/>
                <a:cs typeface="Lato" panose="020B0604020202020204" charset="0"/>
              </a:rPr>
              <a:t>It’s been happening for a while now. It’s a really strange feeling. I am sure no-one feels like me. I don’t think I can explain it to anyone.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What can I do?  Will anything help? </a:t>
            </a: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Who can help Sasha?</a:t>
            </a: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Parent</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Teacher</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Friend</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a:latin typeface="Lato" panose="020B0604020202020204" charset="0"/>
                <a:ea typeface="Lato" panose="020B0604020202020204" charset="0"/>
                <a:cs typeface="Lato" panose="020B0604020202020204" charset="0"/>
              </a:rPr>
              <a:t>Childline</a:t>
            </a:r>
            <a:r>
              <a:rPr lang="en-US" sz="2400" b="1" dirty="0">
                <a:latin typeface="Lato" panose="020B0604020202020204" charset="0"/>
                <a:ea typeface="Lato" panose="020B0604020202020204" charset="0"/>
                <a:cs typeface="Lato" panose="020B0604020202020204" charset="0"/>
              </a:rPr>
              <a:t> website </a:t>
            </a:r>
            <a:r>
              <a:rPr lang="en-GB" sz="2400" u="sng" dirty="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a:latin typeface="Lato" panose="020B0604020202020204" charset="0"/>
                <a:ea typeface="Lato" panose="020B0604020202020204" charset="0"/>
                <a:cs typeface="Lato" panose="020B0604020202020204" charset="0"/>
              </a:rPr>
              <a:t>Childine</a:t>
            </a:r>
            <a:r>
              <a:rPr lang="en-US" sz="2400" b="1" dirty="0">
                <a:latin typeface="Lato" panose="020B0604020202020204" charset="0"/>
                <a:ea typeface="Lato" panose="020B0604020202020204" charset="0"/>
                <a:cs typeface="Lato" panose="020B0604020202020204" charset="0"/>
              </a:rPr>
              <a:t> text / phone line </a:t>
            </a:r>
            <a:r>
              <a:rPr lang="en-US" sz="2400" dirty="0">
                <a:latin typeface="Calibri" panose="020F0502020204030204" pitchFamily="34" charset="0"/>
                <a:ea typeface="Calibri" panose="020F0502020204030204" pitchFamily="34" charset="0"/>
                <a:cs typeface="Times New Roman" panose="02020603050405020304" pitchFamily="18" charset="0"/>
              </a:rPr>
              <a:t>0800 1111</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Someone else</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p>
          <a:p>
            <a:endParaRPr lang="en-US" sz="1000" dirty="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What have you learned about how people can help look after their mental health?</a:t>
            </a:r>
          </a:p>
          <a:p>
            <a:endParaRPr lang="en-US" sz="10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a:latin typeface="League Spartan" panose="00000800000000000000" pitchFamily="50" charset="0"/>
              </a:rPr>
              <a:t>Top tips checklist</a:t>
            </a:r>
          </a:p>
          <a:p>
            <a:endParaRPr lang="en-US" sz="1000" b="1" dirty="0">
              <a:latin typeface="League Spartan" panose="00000800000000000000" pitchFamily="50" charset="0"/>
            </a:endParaRPr>
          </a:p>
          <a:p>
            <a:r>
              <a:rPr lang="en-US" sz="2800" dirty="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a:latin typeface="Lato" panose="020F0502020204030203" pitchFamily="34" charset="0"/>
                <a:ea typeface="Lato" panose="020F0502020204030203" pitchFamily="34" charset="0"/>
                <a:cs typeface="Lato" panose="020F0502020204030203" pitchFamily="34" charset="0"/>
              </a:rPr>
              <a:t>(other pupils in school, parents/grandparents or teachers?) </a:t>
            </a:r>
          </a:p>
          <a:p>
            <a:endParaRPr lang="en-US" sz="2800" dirty="0"/>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a:latin typeface="League Spartan" panose="00000800000000000000" pitchFamily="50" charset="0"/>
              </a:rPr>
              <a:t>Y5-6 home learning:</a:t>
            </a:r>
          </a:p>
          <a:p>
            <a:pPr algn="ctr">
              <a:defRPr/>
            </a:pPr>
            <a:endParaRPr kumimoji="0" lang="en-GB" b="1" i="0" u="none" strike="noStrike" kern="1200" cap="none" spc="0" normalizeH="0" baseline="0" noProof="0" dirty="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1"/>
            <a:endParaRPr lang="en-GB" sz="16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mental health; what it means and how we can take care of it</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Draw and write about</a:t>
            </a:r>
            <a:r>
              <a:rPr kumimoji="0" lang="en-US" sz="2800" b="1" i="0" u="none" strike="noStrike" kern="1200" cap="none" spc="0" normalizeH="0" noProof="0" dirty="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is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Read the statements about mental health.</a:t>
            </a:r>
          </a:p>
          <a:p>
            <a:r>
              <a:rPr lang="en-GB" sz="2400" dirty="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p>
        </p:txBody>
      </p:sp>
      <p:sp>
        <p:nvSpPr>
          <p:cNvPr id="9" name="Rectangle 8">
            <a:extLst>
              <a:ext uri="{FF2B5EF4-FFF2-40B4-BE49-F238E27FC236}">
                <a16:creationId xmlns:a16="http://schemas.microsoft.com/office/drawing/2014/main"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to reveal a possible answer</a:t>
            </a: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 definitions</a:t>
            </a: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wellbeing in which every individual realises his 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NHS England </a:t>
            </a:r>
            <a:r>
              <a:rPr lang="en-US" sz="2800" dirty="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Thinking about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that can be put in place if someone is not feeling so good, is struggling or unwell.</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a:t>
            </a: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Activities 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1</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a:t>
            </a: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 – some answers</a:t>
            </a: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85640"/>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val="2322868312"/>
                    </a:ext>
                  </a:extLst>
                </a:gridCol>
                <a:gridCol w="3335867">
                  <a:extLst>
                    <a:ext uri="{9D8B030D-6E8A-4147-A177-3AD203B41FA5}">
                      <a16:colId xmlns:a16="http://schemas.microsoft.com/office/drawing/2014/main" val="83122411"/>
                    </a:ext>
                  </a:extLst>
                </a:gridCol>
                <a:gridCol w="3733799">
                  <a:extLst>
                    <a:ext uri="{9D8B030D-6E8A-4147-A177-3AD203B41FA5}">
                      <a16:colId xmlns:a16="http://schemas.microsoft.com/office/drawing/2014/main" val="1979761561"/>
                    </a:ext>
                  </a:extLst>
                </a:gridCol>
              </a:tblGrid>
              <a:tr h="310210">
                <a:tc>
                  <a:txBody>
                    <a:bodyPr/>
                    <a:lstStyle/>
                    <a:p>
                      <a:pPr algn="ct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a:latin typeface="Lato Light" panose="020F0502020204030203" pitchFamily="34" charset="0"/>
                          <a:ea typeface="Lato Light" panose="020F0502020204030203" pitchFamily="34" charset="0"/>
                          <a:cs typeface="Lato Light" panose="020F0502020204030203" pitchFamily="34" charset="0"/>
                        </a:rPr>
                        <a:t>, </a:t>
                      </a:r>
                      <a:r>
                        <a:rPr lang="en-GB" sz="2000" dirty="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a:latin typeface="Lato Light" panose="020F0502020204030203" pitchFamily="34" charset="0"/>
                          <a:ea typeface="Lato Light" panose="020F0502020204030203" pitchFamily="34" charset="0"/>
                          <a:cs typeface="Lato Light" panose="020F0502020204030203" pitchFamily="34" charset="0"/>
                        </a:rPr>
                        <a:t>, music</a:t>
                      </a:r>
                      <a:endParaRPr lang="en-GB" sz="20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a:p>
                    <a:p>
                      <a:pPr>
                        <a:lnSpc>
                          <a:spcPts val="3100"/>
                        </a:lnSpc>
                      </a:pPr>
                      <a:endParaRPr lang="en-GB" sz="2400" dirty="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p>
                  </a:txBody>
                  <a:tcPr/>
                </a:tc>
                <a:extLst>
                  <a:ext uri="{0D108BD9-81ED-4DB2-BD59-A6C34878D82A}">
                    <a16:rowId xmlns:a16="http://schemas.microsoft.com/office/drawing/2014/main"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1385</Words>
  <Application>Microsoft Office PowerPoint</Application>
  <PresentationFormat>Widescreen</PresentationFormat>
  <Paragraphs>211</Paragraphs>
  <Slides>18</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Calibri</vt:lpstr>
      <vt:lpstr>Arial</vt:lpstr>
      <vt:lpstr>League Spartan</vt:lpstr>
      <vt:lpstr>Open Sans Light</vt:lpstr>
      <vt:lpstr>Gill Sans MT</vt:lpstr>
      <vt:lpstr>Lato</vt:lpstr>
      <vt:lpstr>Calibri Light</vt:lpstr>
      <vt:lpstr>Lato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Aaron Johncock</cp:lastModifiedBy>
  <cp:revision>350</cp:revision>
  <dcterms:created xsi:type="dcterms:W3CDTF">2018-11-29T11:01:12Z</dcterms:created>
  <dcterms:modified xsi:type="dcterms:W3CDTF">2021-06-10T15:49:37Z</dcterms:modified>
</cp:coreProperties>
</file>