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58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6" clrIdx="0">
    <p:extLst>
      <p:ext uri="{19B8F6BF-5375-455C-9EA6-DF929625EA0E}">
        <p15:presenceInfo xmlns:p15="http://schemas.microsoft.com/office/powerpoint/2012/main" userId="Lydia Stober" providerId="None"/>
      </p:ext>
    </p:extLst>
  </p:cmAuthor>
  <p:cmAuthor id="2" name="Jenny Fox" initials="JF" lastIdx="4" clrIdx="1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830" autoAdjust="0"/>
  </p:normalViewPr>
  <p:slideViewPr>
    <p:cSldViewPr snapToGrid="0">
      <p:cViewPr varScale="1">
        <p:scale>
          <a:sx n="68" d="100"/>
          <a:sy n="68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79AAE-3E1A-4E67-9EBA-0AAD9486DBE4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212A7-FD6C-4963-A15C-503DD7C27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1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212A7-FD6C-4963-A15C-503DD7C272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9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i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0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83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72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55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74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96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4C52-425B-4FF9-8988-884F78079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CC36F-3842-471D-A233-27BB61FDD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639B-3721-4CF6-B74B-59758ADC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B2253-9E5D-417C-84F2-99479171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BCEDB-D808-4F84-9429-F0691A78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1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9292-849E-4074-8698-0CF0FCEA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A2109-AB26-49B1-845D-FF92418D7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C006-FE6E-401C-8FE2-A6FB8F0C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F4A69-7EF9-4EE7-9438-9842F4AA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CD96D-7532-4349-9D2D-FD61C0E0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6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CE154-4148-4122-A7A4-20C8E1F36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775AA-8A1E-482A-925B-66DAE9E9F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0A72C-ACEB-4D58-AB06-7AF22272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F7352-0454-4E07-8049-D8207DCF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A5657-1BD1-4414-8EF3-FD96D50E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6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BE24-DBA0-40A0-9671-357D776E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97CB-AD11-4CED-ADA6-122DC26D6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3A2CD-E4B8-4C8E-94F3-716391BD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862ED-6F01-4BBD-B8DC-B5ECDFB3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AA774-A66C-44B1-B5FD-5CB4295F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9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C7CC-0B26-4BF4-BF51-8C2E905E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A15DA-AF7E-42AF-833A-47DB112A3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CC1B-FF72-4284-979D-601D57EA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D0043-E1EC-4670-AE18-673B5404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23A9E-3CA7-41CF-B7BA-D1EBEA9C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B3AE-95DA-4867-B08D-82A9C89A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9FD2-78C3-4DE9-91A3-516008F9F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F2B62-9C85-4EF9-88D6-10378D689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D6BEE-2D5F-4CF3-8795-6C3ED0FF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5BA1F-4DA9-468B-8564-5764CDBF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CE9FA-647E-4BED-B0E6-A1DEA26C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8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6BBF-DB02-483D-B4EA-41B64C4C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FD234-E1F8-48FA-9CC5-4E01D9C75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2F29F-1D80-433F-A49F-FEB7B2DD3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2D716-B2C1-414E-9F31-7CD9108E7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EE87B-2A95-4704-AB41-5D2B4BCDF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1DA75-128F-4485-94DA-2F5469A4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46C5E-6F7F-4D57-BB49-57D74958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913A3-138A-4FF2-9A07-D88F5C4F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C7EF-50C1-4CF4-A9DD-33415A27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9F152-915A-4312-AEE2-0FC572A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7E26B-E1FB-4E86-8651-ED0C97CC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48D6C-77AA-4D7E-BF54-E53CC174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4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40655-4FBC-4410-B2F1-5C68D111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80F8D-F1E1-4B41-85FD-9654ECD9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31774-2D24-4B51-9723-FED4A462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4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AC9A-CE03-43D7-94B4-1566F51A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19A1-9192-4996-9672-77698078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9CA8D-B13D-45E6-BA68-E640B7D8F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B5C40-3FC0-4C08-B799-B25D52A5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054D9-55EC-4627-A77D-D2122AA6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24DB-9222-4F11-82E3-1DC77810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8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CE05-50B9-4A38-93E6-8691C339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873E51-EACB-46D1-B9AF-EF14578B5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D5BBE-5F64-40C7-BD36-F5393EB5C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BA25D-B90C-4AA7-B1BB-FA538D44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D1200-355C-49E5-9D83-8294F32F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44C3F-783A-4321-A4DA-33940F95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9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85560-654F-4BD6-B581-F4E8E4FC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7372A-AFE8-4F33-9407-0127C1BD3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91228-7080-4FEC-B1E6-5849DBFC2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4536D-0A11-4E7C-BD49-D8318ADC87CC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B5087-8C20-4C7A-AEE4-5E5E5C6AC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8D3ED-B80D-4B30-8B17-C86BF7577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8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B78175F-CC47-4272-8D81-B8C60D129F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16600" y="2849519"/>
            <a:ext cx="100741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Maintaining our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Dental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health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51C7F-2653-40BD-AA18-8AB1DEF821C6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D1A3D-0D1C-497B-8C98-258ED3B2C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-1" r="2490" b="822"/>
          <a:stretch/>
        </p:blipFill>
        <p:spPr>
          <a:xfrm>
            <a:off x="3788459" y="543351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ED2BCA-2EF0-465E-B56A-54B640E9F0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4126595" y="5753141"/>
            <a:ext cx="796930" cy="828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59" y="327827"/>
            <a:ext cx="2419078" cy="25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3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975FE0-E787-4AAB-833F-6C5808D5FABE}"/>
              </a:ext>
            </a:extLst>
          </p:cNvPr>
          <p:cNvSpPr/>
          <p:nvPr/>
        </p:nvSpPr>
        <p:spPr>
          <a:xfrm>
            <a:off x="1982450" y="281215"/>
            <a:ext cx="18378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Bailey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27AED7-F541-48B8-8151-C0EA5C489995}"/>
              </a:ext>
            </a:extLst>
          </p:cNvPr>
          <p:cNvSpPr/>
          <p:nvPr/>
        </p:nvSpPr>
        <p:spPr>
          <a:xfrm>
            <a:off x="8160095" y="281215"/>
            <a:ext cx="1755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Jesse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30DA26A6-5FB9-4E8D-B621-1A12D07361B0}"/>
              </a:ext>
            </a:extLst>
          </p:cNvPr>
          <p:cNvSpPr txBox="1">
            <a:spLocks/>
          </p:cNvSpPr>
          <p:nvPr/>
        </p:nvSpPr>
        <p:spPr>
          <a:xfrm>
            <a:off x="254912" y="1554415"/>
            <a:ext cx="5411921" cy="31877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ts val="4000"/>
              </a:lnSpc>
              <a:buNone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Bailey shouldn’t worry too much, it is normal for teeth to fall out at different times and it happens to children at different stages.</a:t>
            </a:r>
          </a:p>
          <a:p>
            <a:pPr marL="457200" indent="-457200" algn="just">
              <a:lnSpc>
                <a:spcPts val="4000"/>
              </a:lnSpc>
              <a:buFont typeface="+mj-lt"/>
              <a:buAutoNum type="arabicPeriod"/>
            </a:pPr>
            <a:endParaRPr lang="en-US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914400" lvl="1" indent="-457200" algn="just">
              <a:lnSpc>
                <a:spcPts val="4000"/>
              </a:lnSpc>
              <a:buFont typeface="+mj-lt"/>
              <a:buAutoNum type="arabicPeriod" startAt="3"/>
            </a:pP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Bailey could also let a parent or carer know about his worries so that they can talk them through.</a:t>
            </a:r>
            <a:endParaRPr lang="en-GB" sz="3200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D40D4CD9-96EE-477D-ACAD-987C197DD8B2}"/>
              </a:ext>
            </a:extLst>
          </p:cNvPr>
          <p:cNvSpPr txBox="1">
            <a:spLocks/>
          </p:cNvSpPr>
          <p:nvPr/>
        </p:nvSpPr>
        <p:spPr>
          <a:xfrm>
            <a:off x="6331938" y="1312677"/>
            <a:ext cx="5411921" cy="4468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Using mouthwash and chewing gum can help to prevent plaque from building up.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But, as long as Jesse is following a good oral hygiene routine e.g. brushing twice a day for 2 minutes and eating foods lower in sugar, then chewing gum and mouthwash are extras rather than necessities.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Jesse could ask for advice from a parent/carer or dentist if not sure what is best for their teeth.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C96ED-59DC-4EF5-97D9-152849BC6BD0}"/>
              </a:ext>
            </a:extLst>
          </p:cNvPr>
          <p:cNvSpPr/>
          <p:nvPr/>
        </p:nvSpPr>
        <p:spPr>
          <a:xfrm>
            <a:off x="6260782" y="1312676"/>
            <a:ext cx="5554232" cy="5179769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>
                <a:solidFill>
                  <a:prstClr val="white"/>
                </a:solidFill>
              </a:rPr>
              <a:t>Click this box to reveal the answer</a:t>
            </a:r>
            <a:endParaRPr lang="en-GB" sz="4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601" y="1554415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1. &amp; 2. 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C68F0D-31F0-4060-8BD3-2D492AB622F4}"/>
              </a:ext>
            </a:extLst>
          </p:cNvPr>
          <p:cNvSpPr/>
          <p:nvPr/>
        </p:nvSpPr>
        <p:spPr>
          <a:xfrm>
            <a:off x="254912" y="1312676"/>
            <a:ext cx="5554232" cy="5179769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 dirty="0">
                <a:solidFill>
                  <a:prstClr val="white"/>
                </a:solidFill>
              </a:rPr>
              <a:t>Click this box to reveal the answer</a:t>
            </a:r>
          </a:p>
        </p:txBody>
      </p:sp>
    </p:spTree>
    <p:extLst>
      <p:ext uri="{BB962C8B-B14F-4D97-AF65-F5344CB8AC3E}">
        <p14:creationId xmlns:p14="http://schemas.microsoft.com/office/powerpoint/2010/main" val="15373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5DA53-81DE-4810-8B4E-16FBA63E3A82}"/>
              </a:ext>
            </a:extLst>
          </p:cNvPr>
          <p:cNvSpPr/>
          <p:nvPr/>
        </p:nvSpPr>
        <p:spPr>
          <a:xfrm>
            <a:off x="1844272" y="281215"/>
            <a:ext cx="21142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Yasmin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E28033-B10B-487E-BD6B-46BF97A694DD}"/>
              </a:ext>
            </a:extLst>
          </p:cNvPr>
          <p:cNvSpPr/>
          <p:nvPr/>
        </p:nvSpPr>
        <p:spPr>
          <a:xfrm>
            <a:off x="7619003" y="281215"/>
            <a:ext cx="3066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Mohammed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B0D15CB0-8CC5-409B-BFA0-7A3369D149EE}"/>
              </a:ext>
            </a:extLst>
          </p:cNvPr>
          <p:cNvSpPr txBox="1">
            <a:spLocks/>
          </p:cNvSpPr>
          <p:nvPr/>
        </p:nvSpPr>
        <p:spPr>
          <a:xfrm>
            <a:off x="254912" y="1554416"/>
            <a:ext cx="5411921" cy="3051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Fruit juice is a drink high in sugar (14.7g in one small glass).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Yasmin should ensure she is drinking the recommended daily limit of 150ml (small glass) of fruit juice a day.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Yasmin could also let a parent or carer know about the sugar content of juice.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DF71111-CA6E-43CB-9A97-7E8CAEC49752}"/>
              </a:ext>
            </a:extLst>
          </p:cNvPr>
          <p:cNvSpPr txBox="1">
            <a:spLocks/>
          </p:cNvSpPr>
          <p:nvPr/>
        </p:nvSpPr>
        <p:spPr>
          <a:xfrm>
            <a:off x="6655597" y="1554416"/>
            <a:ext cx="5411921" cy="5055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Mohammed should have his tooth taken out to avoid the problem getting worse.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1" indent="0">
              <a:buNone/>
            </a:pP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could help Mohammed to talk to a parent, carer or trusted adult about how he is feeling.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Mohammed’s parent could let the dentist know he is feeling nervous so that they can take him through the appointment slowly, and reassure him about what to expect.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0457" y="3003293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2. &amp; 3. 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E6FAB-4D67-4482-B4E1-E230548CDD79}"/>
              </a:ext>
            </a:extLst>
          </p:cNvPr>
          <p:cNvSpPr/>
          <p:nvPr/>
        </p:nvSpPr>
        <p:spPr>
          <a:xfrm>
            <a:off x="6151837" y="1050656"/>
            <a:ext cx="5791336" cy="543412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>
                <a:solidFill>
                  <a:prstClr val="white"/>
                </a:solidFill>
              </a:rPr>
              <a:t>Click this box to reveal the answer</a:t>
            </a:r>
            <a:endParaRPr lang="en-GB" sz="480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880C7-D440-496B-8180-242D0FE338AB}"/>
              </a:ext>
            </a:extLst>
          </p:cNvPr>
          <p:cNvSpPr/>
          <p:nvPr/>
        </p:nvSpPr>
        <p:spPr>
          <a:xfrm>
            <a:off x="211088" y="1050656"/>
            <a:ext cx="5791336" cy="543412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>
                <a:solidFill>
                  <a:prstClr val="white"/>
                </a:solidFill>
              </a:rPr>
              <a:t>Click this box to reveal the answer</a:t>
            </a:r>
            <a:endParaRPr lang="en-GB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9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Maintaining our dental health</a:t>
            </a:r>
            <a:b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788" y="1186673"/>
            <a:ext cx="10515600" cy="1162124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done for completing the activities!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go back to the  ‘What’s your starting point?’ activity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3CFE0-94D5-4ABE-BAF2-176E6110F16F}"/>
              </a:ext>
            </a:extLst>
          </p:cNvPr>
          <p:cNvSpPr/>
          <p:nvPr/>
        </p:nvSpPr>
        <p:spPr>
          <a:xfrm>
            <a:off x="1108788" y="3571059"/>
            <a:ext cx="666618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500" dirty="0">
              <a:latin typeface="Lato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change?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new information that you can add now?</a:t>
            </a:r>
          </a:p>
          <a:p>
            <a:pPr algn="just"/>
            <a:endParaRPr lang="en-GB" sz="2500" dirty="0">
              <a:latin typeface="La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70ED8-3E73-4ACB-9936-A38FF77FFA79}"/>
              </a:ext>
            </a:extLst>
          </p:cNvPr>
          <p:cNvSpPr txBox="1"/>
          <p:nvPr/>
        </p:nvSpPr>
        <p:spPr>
          <a:xfrm>
            <a:off x="539811" y="2849596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Ideas pool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06" y="5711945"/>
            <a:ext cx="1085850" cy="1085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0712E4-A797-4487-8F1E-F638A509A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2" r="10839"/>
          <a:stretch/>
        </p:blipFill>
        <p:spPr>
          <a:xfrm>
            <a:off x="8261131" y="3227846"/>
            <a:ext cx="3194859" cy="24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707" y="2790925"/>
            <a:ext cx="10965901" cy="293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>
                <a:latin typeface="League Spartan" panose="00000800000000000000" pitchFamily="50" charset="0"/>
              </a:rPr>
              <a:t>We will be able to: </a:t>
            </a:r>
          </a:p>
          <a:p>
            <a:pPr lvl="3"/>
            <a:endParaRPr lang="en-GB" sz="3200" b="1" dirty="0">
              <a:latin typeface="League Spartan" panose="00000800000000000000" pitchFamily="50" charset="0"/>
            </a:endParaRPr>
          </a:p>
          <a:p>
            <a:pPr marL="1828800" lvl="3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identify how everyday actions affect dental health</a:t>
            </a: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3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0" lvl="3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ways to maintain good dental health</a:t>
            </a:r>
          </a:p>
          <a:p>
            <a:pPr marL="1828800" lvl="3" indent="-457200">
              <a:buSzPct val="202000"/>
              <a:buBlip>
                <a:blip r:embed="rId3"/>
              </a:buBlip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0" lvl="3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common risks to dental health and how to manage them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5352866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49850" y="589419"/>
            <a:ext cx="1070642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endParaRPr lang="en-GB" sz="1600" b="1" dirty="0">
              <a:latin typeface="Gill Sans MT" panose="020B0502020104020203" pitchFamily="34" charset="0"/>
            </a:endParaRPr>
          </a:p>
          <a:p>
            <a:pPr lvl="3"/>
            <a:endParaRPr lang="en-GB" sz="1100" b="1" dirty="0">
              <a:latin typeface="Gill Sans MT" panose="020B0502020104020203" pitchFamily="34" charset="0"/>
            </a:endParaRPr>
          </a:p>
          <a:p>
            <a:pPr lvl="3"/>
            <a:endParaRPr lang="en-GB" sz="800" b="1" dirty="0">
              <a:latin typeface="Gill Sans MT" panose="020B0502020104020203" pitchFamily="34" charset="0"/>
            </a:endParaRPr>
          </a:p>
          <a:p>
            <a:pPr lvl="3"/>
            <a:endParaRPr lang="en-GB" sz="2000" b="1" dirty="0">
              <a:latin typeface="Gill Sans MT" panose="020B05020201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6" y="370563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476173" y="2290073"/>
            <a:ext cx="877333" cy="1001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8370" y="520169"/>
            <a:ext cx="10248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202000"/>
            </a:pPr>
            <a:r>
              <a:rPr lang="en-GB" sz="3200" dirty="0">
                <a:solidFill>
                  <a:prstClr val="black"/>
                </a:solidFill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We are learning about the importance of dental health routines</a:t>
            </a:r>
            <a:endParaRPr lang="en-GB" sz="1050" b="1" dirty="0">
              <a:solidFill>
                <a:prstClr val="black"/>
              </a:solidFill>
              <a:latin typeface="League Spartan" panose="020B060402020202020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5A0E10C3-344D-480A-B434-A5C0BAACDDCB}"/>
              </a:ext>
            </a:extLst>
          </p:cNvPr>
          <p:cNvSpPr>
            <a:spLocks noGrp="1"/>
          </p:cNvSpPr>
          <p:nvPr/>
        </p:nvSpPr>
        <p:spPr>
          <a:xfrm>
            <a:off x="0" y="647992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2019  </a:t>
            </a:r>
          </a:p>
        </p:txBody>
      </p:sp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What’s our starting point?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2FAAA-847B-4EB5-9D66-7A5BCCB012FA}"/>
              </a:ext>
            </a:extLst>
          </p:cNvPr>
          <p:cNvSpPr/>
          <p:nvPr/>
        </p:nvSpPr>
        <p:spPr>
          <a:xfrm>
            <a:off x="764046" y="1565072"/>
            <a:ext cx="3321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Ideas pool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95DD9-2479-46FA-AF1D-69D039E2DD5B}"/>
              </a:ext>
            </a:extLst>
          </p:cNvPr>
          <p:cNvSpPr txBox="1"/>
          <p:nvPr/>
        </p:nvSpPr>
        <p:spPr>
          <a:xfrm>
            <a:off x="831826" y="2537883"/>
            <a:ext cx="740710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/>
                <a:ea typeface="Lato" panose="020B0604020202020204" charset="0"/>
                <a:cs typeface="Lato" panose="020B0604020202020204" charset="0"/>
              </a:rPr>
              <a:t>Write your ideas about keeping teeth healthy by answering these questions:</a:t>
            </a:r>
          </a:p>
          <a:p>
            <a:endParaRPr lang="en-GB" sz="2800" dirty="0">
              <a:latin typeface="Lato" panose="020B0604020202020204"/>
              <a:ea typeface="Lato" panose="020B0604020202020204" charset="0"/>
              <a:cs typeface="Lato" panose="020B0604020202020204" charset="0"/>
            </a:endParaRPr>
          </a:p>
          <a:p>
            <a:pPr marL="91440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Lato" panose="020B0604020202020204"/>
              </a:rPr>
              <a:t>What</a:t>
            </a:r>
            <a:r>
              <a:rPr lang="en-GB" sz="2400" dirty="0">
                <a:latin typeface="Lato" panose="020B0604020202020204"/>
              </a:rPr>
              <a:t> can help to keep teeth healthy?</a:t>
            </a:r>
          </a:p>
          <a:p>
            <a:pPr marL="91440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Lato" panose="020B0604020202020204"/>
              </a:rPr>
              <a:t>What</a:t>
            </a:r>
            <a:r>
              <a:rPr lang="en-GB" sz="2400" dirty="0">
                <a:latin typeface="Lato" panose="020B0604020202020204"/>
              </a:rPr>
              <a:t> might damage teeth?</a:t>
            </a:r>
          </a:p>
          <a:p>
            <a:pPr marL="91440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Lato" panose="020B0604020202020204"/>
              </a:rPr>
              <a:t>Why</a:t>
            </a:r>
            <a:r>
              <a:rPr lang="en-GB" sz="2400" dirty="0">
                <a:latin typeface="Lato" panose="020B0604020202020204"/>
              </a:rPr>
              <a:t> is it important to look after our teeth?</a:t>
            </a:r>
            <a:endParaRPr lang="en-GB" sz="2400" dirty="0">
              <a:latin typeface="Lato" panose="020B0604020202020204"/>
              <a:ea typeface="Lato" panose="020B0604020202020204" charset="0"/>
              <a:cs typeface="Lato" panose="020B060402020202020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400" dirty="0"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9BBA9-4B0A-4540-ACB7-8F1DD690B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86" r="9230"/>
          <a:stretch/>
        </p:blipFill>
        <p:spPr>
          <a:xfrm>
            <a:off x="8548498" y="1059726"/>
            <a:ext cx="3198240" cy="2426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20" y="4144049"/>
            <a:ext cx="2071684" cy="21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B13BE-D76A-41FF-8D8A-D943A7F306A1}"/>
              </a:ext>
            </a:extLst>
          </p:cNvPr>
          <p:cNvSpPr txBox="1"/>
          <p:nvPr/>
        </p:nvSpPr>
        <p:spPr>
          <a:xfrm>
            <a:off x="-115614" y="208160"/>
            <a:ext cx="634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Key word match-up</a:t>
            </a:r>
            <a:endParaRPr lang="en-GB"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E02684-ACB5-439A-B327-56CD5531F0FE}"/>
              </a:ext>
            </a:extLst>
          </p:cNvPr>
          <p:cNvSpPr/>
          <p:nvPr/>
        </p:nvSpPr>
        <p:spPr>
          <a:xfrm>
            <a:off x="1657314" y="3256775"/>
            <a:ext cx="1277914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C90820-E860-43C2-9F2A-78A660863583}"/>
              </a:ext>
            </a:extLst>
          </p:cNvPr>
          <p:cNvSpPr/>
          <p:nvPr/>
        </p:nvSpPr>
        <p:spPr>
          <a:xfrm>
            <a:off x="1657314" y="2188262"/>
            <a:ext cx="1359668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Enamel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39F0F-D41A-4137-8938-3CF90B004EB3}"/>
              </a:ext>
            </a:extLst>
          </p:cNvPr>
          <p:cNvSpPr/>
          <p:nvPr/>
        </p:nvSpPr>
        <p:spPr>
          <a:xfrm>
            <a:off x="1710341" y="4553585"/>
            <a:ext cx="1207382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Cavity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CFDF2-809C-4AEF-9296-6399CDDE026E}"/>
              </a:ext>
            </a:extLst>
          </p:cNvPr>
          <p:cNvSpPr/>
          <p:nvPr/>
        </p:nvSpPr>
        <p:spPr>
          <a:xfrm>
            <a:off x="1710341" y="5850395"/>
            <a:ext cx="2226892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Oral hygiene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2EFA2-8EA8-43DE-B692-BB22B2A04D44}"/>
              </a:ext>
            </a:extLst>
          </p:cNvPr>
          <p:cNvSpPr/>
          <p:nvPr/>
        </p:nvSpPr>
        <p:spPr>
          <a:xfrm>
            <a:off x="5437145" y="4553585"/>
            <a:ext cx="4766048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hard, outer layer of the tooth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3FD8D-712C-46ED-A0B4-D963260C8D47}"/>
              </a:ext>
            </a:extLst>
          </p:cNvPr>
          <p:cNvSpPr/>
          <p:nvPr/>
        </p:nvSpPr>
        <p:spPr>
          <a:xfrm>
            <a:off x="5437145" y="5634951"/>
            <a:ext cx="5722267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soft, sticky film that builds up on teeth and contains bacteria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E4339-D908-47F5-9EA6-0580A4C65F66}"/>
              </a:ext>
            </a:extLst>
          </p:cNvPr>
          <p:cNvSpPr/>
          <p:nvPr/>
        </p:nvSpPr>
        <p:spPr>
          <a:xfrm>
            <a:off x="5437145" y="3041331"/>
            <a:ext cx="5600970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tiny holes in the tooth caused by a</a:t>
            </a:r>
          </a:p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build-up of plaque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6AC7F4-CEBD-499A-AF47-640F412BBE81}"/>
              </a:ext>
            </a:extLst>
          </p:cNvPr>
          <p:cNvSpPr/>
          <p:nvPr/>
        </p:nvSpPr>
        <p:spPr>
          <a:xfrm>
            <a:off x="5437145" y="2132789"/>
            <a:ext cx="4104009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ways to keep teeth clean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F8C9E-965E-4906-A8C6-9B14C5092F12}"/>
              </a:ext>
            </a:extLst>
          </p:cNvPr>
          <p:cNvSpPr/>
          <p:nvPr/>
        </p:nvSpPr>
        <p:spPr>
          <a:xfrm>
            <a:off x="556299" y="1162868"/>
            <a:ext cx="5894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you match the word to the meaning? </a:t>
            </a:r>
          </a:p>
        </p:txBody>
      </p:sp>
    </p:spTree>
    <p:extLst>
      <p:ext uri="{BB962C8B-B14F-4D97-AF65-F5344CB8AC3E}">
        <p14:creationId xmlns:p14="http://schemas.microsoft.com/office/powerpoint/2010/main" val="8119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D06F2-2FAB-45DF-A704-ACD37C241804}"/>
              </a:ext>
            </a:extLst>
          </p:cNvPr>
          <p:cNvSpPr/>
          <p:nvPr/>
        </p:nvSpPr>
        <p:spPr>
          <a:xfrm>
            <a:off x="342712" y="362238"/>
            <a:ext cx="958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Key word match-up 	</a:t>
            </a:r>
            <a:r>
              <a:rPr lang="en-GB" sz="4400" b="1" dirty="0">
                <a:latin typeface="League Spartan" panose="00000800000000000000" pitchFamily="50" charset="0"/>
              </a:rPr>
              <a:t>ANSWERS</a:t>
            </a:r>
            <a:endParaRPr lang="en-GB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D42F35-294E-40F9-93E8-45978C4573AD}"/>
              </a:ext>
            </a:extLst>
          </p:cNvPr>
          <p:cNvSpPr/>
          <p:nvPr/>
        </p:nvSpPr>
        <p:spPr>
          <a:xfrm>
            <a:off x="342710" y="1731648"/>
            <a:ext cx="57349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Enamel: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hard, outer layer of the tooth</a:t>
            </a:r>
            <a:endParaRPr lang="en-GB" sz="2800" dirty="0"/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D8690-C6DE-45FB-BD86-AAA973EAB871}"/>
              </a:ext>
            </a:extLst>
          </p:cNvPr>
          <p:cNvSpPr/>
          <p:nvPr/>
        </p:nvSpPr>
        <p:spPr>
          <a:xfrm>
            <a:off x="342710" y="2912330"/>
            <a:ext cx="10262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Plaque: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soft, sticky film that builds up on teeth and contains bacteria</a:t>
            </a:r>
            <a:endParaRPr lang="en-GB" sz="2800" dirty="0"/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EB46C-DAEC-43E6-B759-F309D680D258}"/>
              </a:ext>
            </a:extLst>
          </p:cNvPr>
          <p:cNvSpPr/>
          <p:nvPr/>
        </p:nvSpPr>
        <p:spPr>
          <a:xfrm>
            <a:off x="342710" y="4093012"/>
            <a:ext cx="10606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Cavity: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tiny holes in the tooth caused by a build-up of plaque</a:t>
            </a:r>
            <a:endParaRPr lang="en-GB" sz="2800" dirty="0"/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DB618-961B-4E2C-9F9E-8192F6541428}"/>
              </a:ext>
            </a:extLst>
          </p:cNvPr>
          <p:cNvSpPr/>
          <p:nvPr/>
        </p:nvSpPr>
        <p:spPr>
          <a:xfrm>
            <a:off x="342711" y="5183522"/>
            <a:ext cx="10606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Oral hygiene: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ways to keep teeth clean</a:t>
            </a:r>
            <a:endParaRPr lang="en-GB" sz="2800" dirty="0"/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6169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2F23-BA29-46DD-9D0F-2775E5095332}"/>
              </a:ext>
            </a:extLst>
          </p:cNvPr>
          <p:cNvSpPr/>
          <p:nvPr/>
        </p:nvSpPr>
        <p:spPr>
          <a:xfrm>
            <a:off x="342712" y="362238"/>
            <a:ext cx="958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Everyday Actions</a:t>
            </a:r>
            <a:endParaRPr lang="en-GB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4F5F4-E5CC-40F2-9946-391B5E1BBA0D}"/>
              </a:ext>
            </a:extLst>
          </p:cNvPr>
          <p:cNvSpPr txBox="1"/>
          <p:nvPr/>
        </p:nvSpPr>
        <p:spPr>
          <a:xfrm>
            <a:off x="641292" y="1323838"/>
            <a:ext cx="687927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Everyday actions cards </a:t>
            </a: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are a mix of actions that can affect our dental health. </a:t>
            </a:r>
          </a:p>
          <a:p>
            <a:pPr algn="just"/>
            <a:endParaRPr lang="en-US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 a piece of paper, draw three columns with the headings:</a:t>
            </a:r>
          </a:p>
          <a:p>
            <a:pPr>
              <a:spcAft>
                <a:spcPts val="1200"/>
              </a:spcAft>
            </a:pPr>
            <a:endParaRPr lang="en-US" sz="1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positive actions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 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negative actions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 X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sure/depends 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?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600" b="1" dirty="0">
              <a:latin typeface="Lato" panose="020B0604020202020204" charset="0"/>
              <a:ea typeface="Lato" panose="020B0604020202020204" charset="0"/>
              <a:cs typeface="Lato" panose="020B060402020202020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Write the card numbers in the correct column.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C39A0C-4DCC-4F61-9E31-194C7234E17D}"/>
              </a:ext>
            </a:extLst>
          </p:cNvPr>
          <p:cNvCxnSpPr/>
          <p:nvPr/>
        </p:nvCxnSpPr>
        <p:spPr>
          <a:xfrm>
            <a:off x="7799416" y="3690667"/>
            <a:ext cx="4082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7D52C-1496-4326-BDC5-9B4DFD6CCA03}"/>
              </a:ext>
            </a:extLst>
          </p:cNvPr>
          <p:cNvCxnSpPr/>
          <p:nvPr/>
        </p:nvCxnSpPr>
        <p:spPr>
          <a:xfrm>
            <a:off x="9016409" y="3146182"/>
            <a:ext cx="0" cy="2764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6389E7-9AB9-4002-9E34-4DD9B74A2656}"/>
              </a:ext>
            </a:extLst>
          </p:cNvPr>
          <p:cNvCxnSpPr/>
          <p:nvPr/>
        </p:nvCxnSpPr>
        <p:spPr>
          <a:xfrm>
            <a:off x="10508512" y="3146182"/>
            <a:ext cx="0" cy="2764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1ADBD-B034-4D48-AAB6-70127696D1D9}"/>
              </a:ext>
            </a:extLst>
          </p:cNvPr>
          <p:cNvSpPr/>
          <p:nvPr/>
        </p:nvSpPr>
        <p:spPr>
          <a:xfrm>
            <a:off x="8207809" y="3096444"/>
            <a:ext cx="462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F9FF12-EA1B-4A8B-A2D5-3855811F6489}"/>
              </a:ext>
            </a:extLst>
          </p:cNvPr>
          <p:cNvSpPr/>
          <p:nvPr/>
        </p:nvSpPr>
        <p:spPr>
          <a:xfrm>
            <a:off x="9593844" y="3099659"/>
            <a:ext cx="494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X </a:t>
            </a:r>
            <a:endParaRPr lang="en-GB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18143F-1852-4D83-92D8-375EE0CC47A4}"/>
              </a:ext>
            </a:extLst>
          </p:cNvPr>
          <p:cNvSpPr/>
          <p:nvPr/>
        </p:nvSpPr>
        <p:spPr>
          <a:xfrm>
            <a:off x="11111295" y="3146182"/>
            <a:ext cx="34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336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6F67A4-B6C3-42C6-80F0-BA71EC853137}"/>
              </a:ext>
            </a:extLst>
          </p:cNvPr>
          <p:cNvSpPr/>
          <p:nvPr/>
        </p:nvSpPr>
        <p:spPr>
          <a:xfrm>
            <a:off x="353344" y="357210"/>
            <a:ext cx="958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Dos and Don’ts</a:t>
            </a:r>
            <a:endParaRPr lang="en-GB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88042-8486-4A01-9E64-B3D97C8A9D31}"/>
              </a:ext>
            </a:extLst>
          </p:cNvPr>
          <p:cNvSpPr txBox="1"/>
          <p:nvPr/>
        </p:nvSpPr>
        <p:spPr>
          <a:xfrm>
            <a:off x="353345" y="1403097"/>
            <a:ext cx="712134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/>
              </a:rPr>
              <a:t>Use the </a:t>
            </a:r>
            <a:r>
              <a:rPr lang="en-GB" sz="2800" b="1" i="1" dirty="0">
                <a:latin typeface="Lato" panose="020B0604020202020204"/>
              </a:rPr>
              <a:t>Dental health facts</a:t>
            </a:r>
            <a:r>
              <a:rPr lang="en-GB" sz="2800" i="1" dirty="0">
                <a:latin typeface="Lato" panose="020B0604020202020204"/>
              </a:rPr>
              <a:t> </a:t>
            </a:r>
            <a:r>
              <a:rPr lang="en-GB" sz="2800" dirty="0">
                <a:latin typeface="Lato" panose="020B0604020202020204"/>
              </a:rPr>
              <a:t>in your worksheet pack along with the </a:t>
            </a:r>
            <a:r>
              <a:rPr lang="en-GB" sz="2800" b="1" i="1" dirty="0">
                <a:latin typeface="Lato" panose="020B0604020202020204"/>
              </a:rPr>
              <a:t>Everyday actions</a:t>
            </a:r>
            <a:r>
              <a:rPr lang="en-GB" sz="2800" i="1" dirty="0">
                <a:latin typeface="Lato" panose="020B0604020202020204"/>
              </a:rPr>
              <a:t> </a:t>
            </a:r>
            <a:r>
              <a:rPr lang="en-GB" sz="2800" dirty="0">
                <a:latin typeface="Lato" panose="020B0604020202020204"/>
              </a:rPr>
              <a:t>to</a:t>
            </a:r>
            <a:r>
              <a:rPr lang="en-GB" sz="2800" i="1" dirty="0">
                <a:latin typeface="Lato" panose="020B0604020202020204"/>
              </a:rPr>
              <a:t>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create a list of Dos and Don’ts for maintaining good oral hygiene.</a:t>
            </a:r>
          </a:p>
          <a:p>
            <a:endParaRPr lang="en-US" sz="27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DBD359-26D7-4D07-8692-1FB924095E9C}"/>
              </a:ext>
            </a:extLst>
          </p:cNvPr>
          <p:cNvPicPr/>
          <p:nvPr/>
        </p:nvPicPr>
        <p:blipFill rotWithShape="1">
          <a:blip r:embed="rId3"/>
          <a:srcRect l="50878" t="19430" r="31026" b="63677"/>
          <a:stretch/>
        </p:blipFill>
        <p:spPr bwMode="auto">
          <a:xfrm rot="537870">
            <a:off x="8158816" y="1236968"/>
            <a:ext cx="2934586" cy="1716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356E19-755C-4650-9225-C854C96F2247}"/>
              </a:ext>
            </a:extLst>
          </p:cNvPr>
          <p:cNvSpPr txBox="1"/>
          <p:nvPr/>
        </p:nvSpPr>
        <p:spPr>
          <a:xfrm>
            <a:off x="353344" y="3335741"/>
            <a:ext cx="1085584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200"/>
              </a:spcAft>
            </a:pP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Example: </a:t>
            </a:r>
            <a:endParaRPr lang="en-US" sz="9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Dos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Brush teeth for 2 minutes — to keep them clean and get rid of plaque</a:t>
            </a:r>
          </a:p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Don’ts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Rinse with water after brushing — it washes away the fluoride in the toothpaste</a:t>
            </a:r>
            <a:endParaRPr lang="en-US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44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65448-8F38-46C0-8813-D893381A2F51}"/>
              </a:ext>
            </a:extLst>
          </p:cNvPr>
          <p:cNvSpPr/>
          <p:nvPr/>
        </p:nvSpPr>
        <p:spPr>
          <a:xfrm>
            <a:off x="342712" y="362238"/>
            <a:ext cx="958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Dental dilemmas</a:t>
            </a:r>
            <a:endParaRPr lang="en-GB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86894-0A4E-4E52-93D1-15D633F7EFDC}"/>
              </a:ext>
            </a:extLst>
          </p:cNvPr>
          <p:cNvSpPr/>
          <p:nvPr/>
        </p:nvSpPr>
        <p:spPr>
          <a:xfrm>
            <a:off x="1061165" y="3555898"/>
            <a:ext cx="9588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actions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might affect the character’s dental health?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E83A6-39E8-424E-BD5F-EEBD473D6D60}"/>
              </a:ext>
            </a:extLst>
          </p:cNvPr>
          <p:cNvSpPr/>
          <p:nvPr/>
        </p:nvSpPr>
        <p:spPr>
          <a:xfrm>
            <a:off x="1061165" y="4526660"/>
            <a:ext cx="10745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information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help the character in this situation?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B3946-734D-4FDE-8180-A148D67C034A}"/>
              </a:ext>
            </a:extLst>
          </p:cNvPr>
          <p:cNvSpPr/>
          <p:nvPr/>
        </p:nvSpPr>
        <p:spPr>
          <a:xfrm>
            <a:off x="1061165" y="5497422"/>
            <a:ext cx="10745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can help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them with the dilemma?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CEE547-9372-4B37-99DC-012DB4DD5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672" y="241202"/>
            <a:ext cx="2374605" cy="17809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A547F5-C9D4-47A0-AA2D-A98EDE78B156}"/>
              </a:ext>
            </a:extLst>
          </p:cNvPr>
          <p:cNvSpPr/>
          <p:nvPr/>
        </p:nvSpPr>
        <p:spPr>
          <a:xfrm>
            <a:off x="568344" y="1539466"/>
            <a:ext cx="817444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GB" sz="2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1 or 2 dilemmas (from ‘Dental dilemmas’ in your worksheet pack) and</a:t>
            </a:r>
            <a:r>
              <a:rPr lang="en-GB" sz="27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come up with solutions for the character using the following questions:</a:t>
            </a:r>
            <a:endParaRPr lang="en-GB" sz="2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7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253BF-C383-41A9-8B9E-CE2CF5F8E85D}"/>
              </a:ext>
            </a:extLst>
          </p:cNvPr>
          <p:cNvSpPr/>
          <p:nvPr/>
        </p:nvSpPr>
        <p:spPr>
          <a:xfrm>
            <a:off x="2212737" y="281215"/>
            <a:ext cx="13773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Sam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75DC7F6A-018F-4E38-BC44-C280EF7C955A}"/>
              </a:ext>
            </a:extLst>
          </p:cNvPr>
          <p:cNvSpPr txBox="1">
            <a:spLocks/>
          </p:cNvSpPr>
          <p:nvPr/>
        </p:nvSpPr>
        <p:spPr>
          <a:xfrm>
            <a:off x="275325" y="1104064"/>
            <a:ext cx="5411921" cy="4094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not treated by a dentist, Sam’s toothache could get worse and cause more serious issues.</a:t>
            </a:r>
          </a:p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Sam should eat fewer sweets because the sugar is causing harm to their teeth.</a:t>
            </a:r>
          </a:p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 that the situation can be resolved quickly, Sam could talk to a parent or trusted adult so that they can make an appointment with the dentist.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39EB2D-C976-41D9-A878-915E05BC29BE}"/>
              </a:ext>
            </a:extLst>
          </p:cNvPr>
          <p:cNvSpPr/>
          <p:nvPr/>
        </p:nvSpPr>
        <p:spPr>
          <a:xfrm>
            <a:off x="8271933" y="281215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Lea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D08C7401-BF8C-472A-9E18-F1A9D8C65CC1}"/>
              </a:ext>
            </a:extLst>
          </p:cNvPr>
          <p:cNvSpPr txBox="1">
            <a:spLocks/>
          </p:cNvSpPr>
          <p:nvPr/>
        </p:nvSpPr>
        <p:spPr>
          <a:xfrm>
            <a:off x="6211028" y="1158055"/>
            <a:ext cx="5712367" cy="5194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Lea’s sister doesn’t brush her teeth, it could cause plaque to build up. </a:t>
            </a:r>
          </a:p>
          <a:p>
            <a:pPr marL="457200" indent="-457200">
              <a:lnSpc>
                <a:spcPts val="3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Lea could tell her sister about the importance of brushing teeth twice a day.</a:t>
            </a:r>
          </a:p>
          <a:p>
            <a:pPr marL="457200" indent="-457200">
              <a:lnSpc>
                <a:spcPts val="3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Lea could brush her teeth each day at the same times as her sister or help her create a brushing routine poster or chart to remind her. In addition, Lea should let a parent or carer know what is happening, so that they can help with a brushing routine.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D94B8-1B5A-42DE-BA3F-8FD2AD63B108}"/>
              </a:ext>
            </a:extLst>
          </p:cNvPr>
          <p:cNvSpPr/>
          <p:nvPr/>
        </p:nvSpPr>
        <p:spPr>
          <a:xfrm>
            <a:off x="6290095" y="1158055"/>
            <a:ext cx="5554232" cy="5472721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Click this box to reveal the answer</a:t>
            </a:r>
            <a:endParaRPr lang="en-GB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E8495-CC04-4C26-991B-E543E91A03DD}"/>
              </a:ext>
            </a:extLst>
          </p:cNvPr>
          <p:cNvSpPr/>
          <p:nvPr/>
        </p:nvSpPr>
        <p:spPr>
          <a:xfrm>
            <a:off x="394905" y="1158054"/>
            <a:ext cx="5554232" cy="5472721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Click this box to reveal the answer</a:t>
            </a:r>
          </a:p>
        </p:txBody>
      </p:sp>
    </p:spTree>
    <p:extLst>
      <p:ext uri="{BB962C8B-B14F-4D97-AF65-F5344CB8AC3E}">
        <p14:creationId xmlns:p14="http://schemas.microsoft.com/office/powerpoint/2010/main" val="1154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884</Words>
  <Application>Microsoft Office PowerPoint</Application>
  <PresentationFormat>Widescreen</PresentationFormat>
  <Paragraphs>119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Lato</vt:lpstr>
      <vt:lpstr>Lato Light</vt:lpstr>
      <vt:lpstr>League Spartan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Maintaining our dental health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Aaron Johncock</cp:lastModifiedBy>
  <cp:revision>35</cp:revision>
  <dcterms:created xsi:type="dcterms:W3CDTF">2020-03-26T14:02:53Z</dcterms:created>
  <dcterms:modified xsi:type="dcterms:W3CDTF">2021-06-08T15:43:19Z</dcterms:modified>
</cp:coreProperties>
</file>